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9" r:id="rId3"/>
    <p:sldId id="269" r:id="rId4"/>
    <p:sldId id="270" r:id="rId5"/>
    <p:sldId id="257" r:id="rId6"/>
    <p:sldId id="271" r:id="rId7"/>
    <p:sldId id="258" r:id="rId8"/>
    <p:sldId id="272" r:id="rId9"/>
    <p:sldId id="259" r:id="rId10"/>
    <p:sldId id="273" r:id="rId11"/>
    <p:sldId id="275" r:id="rId12"/>
    <p:sldId id="274" r:id="rId13"/>
    <p:sldId id="260" r:id="rId14"/>
    <p:sldId id="276" r:id="rId15"/>
    <p:sldId id="277" r:id="rId16"/>
    <p:sldId id="261" r:id="rId17"/>
    <p:sldId id="278" r:id="rId18"/>
    <p:sldId id="262" r:id="rId19"/>
    <p:sldId id="263" r:id="rId20"/>
    <p:sldId id="264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1"/>
  </p:normalViewPr>
  <p:slideViewPr>
    <p:cSldViewPr>
      <p:cViewPr varScale="1">
        <p:scale>
          <a:sx n="108" d="100"/>
          <a:sy n="108" d="100"/>
        </p:scale>
        <p:origin x="176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14" y="-254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19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Therapeutic drug monitoring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                              Objective:</a:t>
            </a:r>
          </a:p>
          <a:p>
            <a:r>
              <a:rPr lang="en-US" dirty="0"/>
              <a:t>To attain rapid and safe concentration of drug in plasma within the therapeutic range</a:t>
            </a:r>
          </a:p>
          <a:p>
            <a:r>
              <a:rPr lang="en-US" dirty="0"/>
              <a:t>Drugs with Narrow therapeutic range</a:t>
            </a:r>
          </a:p>
          <a:p>
            <a:r>
              <a:rPr lang="en-US" dirty="0"/>
              <a:t>Drugs with non-linear pharmacokinetics When the patients are receiving multiple drug therapy.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583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Therapeutic drug monitoring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300" b="1" dirty="0"/>
              <a:t>Functions of TDM </a:t>
            </a:r>
            <a:endParaRPr lang="en-US" sz="3300" dirty="0"/>
          </a:p>
          <a:p>
            <a:pPr lvl="0"/>
            <a:r>
              <a:rPr lang="en-US" dirty="0"/>
              <a:t>Select drug</a:t>
            </a:r>
          </a:p>
          <a:p>
            <a:pPr lvl="0"/>
            <a:r>
              <a:rPr lang="en-US" dirty="0"/>
              <a:t>Design dosage regimen</a:t>
            </a:r>
          </a:p>
          <a:p>
            <a:pPr lvl="0"/>
            <a:r>
              <a:rPr lang="en-US" dirty="0"/>
              <a:t>Evaluate patient response</a:t>
            </a:r>
          </a:p>
          <a:p>
            <a:pPr lvl="0"/>
            <a:r>
              <a:rPr lang="en-US" dirty="0"/>
              <a:t>Determine need for measuring serum drug concentration.</a:t>
            </a:r>
          </a:p>
          <a:p>
            <a:pPr lvl="0"/>
            <a:r>
              <a:rPr lang="en-US" dirty="0"/>
              <a:t>Assay for drug</a:t>
            </a:r>
          </a:p>
          <a:p>
            <a:pPr lvl="0"/>
            <a:r>
              <a:rPr lang="en-US" dirty="0"/>
              <a:t>Perform pharmacokinetic</a:t>
            </a:r>
            <a:r>
              <a:rPr lang="en-US" b="1" dirty="0"/>
              <a:t> </a:t>
            </a:r>
            <a:r>
              <a:rPr lang="en-US" dirty="0"/>
              <a:t>evaluation of drug levels</a:t>
            </a:r>
          </a:p>
          <a:p>
            <a:pPr lvl="0"/>
            <a:r>
              <a:rPr lang="en-US" dirty="0"/>
              <a:t>Readjust dosage regimen</a:t>
            </a:r>
          </a:p>
          <a:p>
            <a:pPr lvl="0"/>
            <a:r>
              <a:rPr lang="en-US" dirty="0"/>
              <a:t>Monitor serum drug concentrations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973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Therapeutic drug monitoring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Clinical usefulness of TDM </a:t>
            </a:r>
            <a:endParaRPr lang="en-US" dirty="0"/>
          </a:p>
          <a:p>
            <a:pPr lvl="0"/>
            <a:r>
              <a:rPr lang="en-US" dirty="0"/>
              <a:t>Maximum efficacy of drug</a:t>
            </a:r>
          </a:p>
          <a:p>
            <a:pPr lvl="0"/>
            <a:r>
              <a:rPr lang="en-US" dirty="0"/>
              <a:t>Avoiding toxicity</a:t>
            </a:r>
          </a:p>
          <a:p>
            <a:pPr lvl="0"/>
            <a:r>
              <a:rPr lang="en-US" dirty="0"/>
              <a:t>Identify therapeutic failure</a:t>
            </a:r>
          </a:p>
          <a:p>
            <a:pPr lvl="0"/>
            <a:r>
              <a:rPr lang="en-US" dirty="0"/>
              <a:t>Facilitating dose adjustment 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32559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Determination of Dose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Objective:</a:t>
            </a:r>
          </a:p>
          <a:p>
            <a:r>
              <a:rPr lang="en-US" dirty="0"/>
              <a:t> To deliver a desirable (target) therapeutic level of the drug in the body.</a:t>
            </a:r>
          </a:p>
          <a:p>
            <a:r>
              <a:rPr lang="en-US" dirty="0"/>
              <a:t>For a drug that is given in multiple doses for an extended period of time , the dosage regimen is usually calculated</a:t>
            </a:r>
          </a:p>
          <a:p>
            <a:r>
              <a:rPr lang="en-US" dirty="0"/>
              <a:t> The dose can be calculated with Equation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Total dose= Loading dose + Maintenance dose</a:t>
            </a:r>
          </a:p>
        </p:txBody>
      </p:sp>
    </p:spTree>
    <p:extLst>
      <p:ext uri="{BB962C8B-B14F-4D97-AF65-F5344CB8AC3E}">
        <p14:creationId xmlns:p14="http://schemas.microsoft.com/office/powerpoint/2010/main" val="165226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Determination of Dose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u="heavy" dirty="0"/>
              <a:t>EFFECT OF CHANGING DOSE AND DOSING INTERVAL ON C ∞ MAX, C ∞ MIN</a:t>
            </a:r>
            <a:endParaRPr lang="en-US" dirty="0"/>
          </a:p>
          <a:p>
            <a:r>
              <a:rPr lang="en-US" b="1" u="sng" dirty="0"/>
              <a:t>C ∞ min</a:t>
            </a:r>
            <a:r>
              <a:rPr lang="en-US" b="1" dirty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When considering therapeutic drug monitoring of serum concentrations after the initiation of a multiple-dosage regimen, the trough serum drug concentrations or C </a:t>
            </a:r>
            <a:r>
              <a:rPr lang="en-US" baseline="30000" dirty="0"/>
              <a:t>∞</a:t>
            </a:r>
            <a:r>
              <a:rPr lang="en-US" dirty="0"/>
              <a:t> </a:t>
            </a:r>
            <a:r>
              <a:rPr lang="en-US" baseline="-25000" dirty="0"/>
              <a:t>min</a:t>
            </a:r>
            <a:r>
              <a:rPr lang="en-US" dirty="0"/>
              <a:t> may be used to validate the dosage regimen. The blood sample withdrawn just prior to the administration of the next dose represents C </a:t>
            </a:r>
            <a:r>
              <a:rPr lang="en-US" baseline="30000" dirty="0"/>
              <a:t>∞</a:t>
            </a:r>
            <a:r>
              <a:rPr lang="en-US" dirty="0"/>
              <a:t> </a:t>
            </a:r>
            <a:r>
              <a:rPr lang="en-US" baseline="-25000" dirty="0"/>
              <a:t>min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942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Determination of Dose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C ∞ max: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To obtain C </a:t>
            </a:r>
            <a:r>
              <a:rPr lang="en-US" baseline="30000" dirty="0"/>
              <a:t>∞</a:t>
            </a:r>
            <a:r>
              <a:rPr lang="en-US" dirty="0"/>
              <a:t> </a:t>
            </a:r>
            <a:r>
              <a:rPr lang="en-US" baseline="-25000" dirty="0"/>
              <a:t>max</a:t>
            </a:r>
            <a:r>
              <a:rPr lang="en-US" dirty="0"/>
              <a:t>, the blood sample must be withdrawn exactly at the time for peak absorption, or closely spaced blood samples must be taken and the plasma drug concentrations graphed.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61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Determination of Frequency of Drug</a:t>
            </a:r>
            <a:br>
              <a:rPr lang="en-US" b="1" dirty="0"/>
            </a:br>
            <a:r>
              <a:rPr lang="en-US" b="1" dirty="0"/>
              <a:t>Administration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257800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The size of a drug dose is often related to the frequency of drug administration.</a:t>
            </a:r>
          </a:p>
          <a:p>
            <a:pPr lvl="0"/>
            <a:r>
              <a:rPr lang="en-US" dirty="0"/>
              <a:t>The size of a drug dose is often related to the frequency of drug administration. </a:t>
            </a:r>
          </a:p>
          <a:p>
            <a:pPr lvl="0"/>
            <a:r>
              <a:rPr lang="en-US" dirty="0"/>
              <a:t>The more frequently a drug is administered, the smaller the dose must be to obtain the same C </a:t>
            </a:r>
            <a:r>
              <a:rPr lang="en-US" baseline="30000" dirty="0"/>
              <a:t>∞</a:t>
            </a:r>
            <a:r>
              <a:rPr lang="en-US" dirty="0"/>
              <a:t> </a:t>
            </a:r>
            <a:r>
              <a:rPr lang="en-US" baseline="-25000" dirty="0"/>
              <a:t>av</a:t>
            </a:r>
            <a:r>
              <a:rPr lang="en-US" dirty="0"/>
              <a:t>. However, as the dosing intervals get longer, the size of the dose required to maintain the average plasma drug concentration gets correspondingly larger..</a:t>
            </a:r>
          </a:p>
        </p:txBody>
      </p:sp>
    </p:spTree>
    <p:extLst>
      <p:ext uri="{BB962C8B-B14F-4D97-AF65-F5344CB8AC3E}">
        <p14:creationId xmlns:p14="http://schemas.microsoft.com/office/powerpoint/2010/main" val="3827881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Determination of Frequency of Drug</a:t>
            </a:r>
            <a:br>
              <a:rPr lang="en-US" b="1" dirty="0"/>
            </a:br>
            <a:r>
              <a:rPr lang="en-US" b="1" dirty="0"/>
              <a:t>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dirty="0"/>
              <a:t>Drugs</a:t>
            </a:r>
            <a:r>
              <a:rPr lang="en-US" dirty="0"/>
              <a:t> such as the penicillin, which have </a:t>
            </a:r>
            <a:r>
              <a:rPr lang="en-US" b="1" dirty="0"/>
              <a:t>relatively low toxicity</a:t>
            </a:r>
            <a:r>
              <a:rPr lang="en-US" dirty="0"/>
              <a:t>, may be given at intervals much longer than their elimination half-lives without any toxicity problems.</a:t>
            </a:r>
          </a:p>
          <a:p>
            <a:pPr lvl="0"/>
            <a:r>
              <a:rPr lang="en-US" b="1" dirty="0"/>
              <a:t>Drugs</a:t>
            </a:r>
            <a:r>
              <a:rPr lang="en-US" dirty="0"/>
              <a:t> having a </a:t>
            </a:r>
            <a:r>
              <a:rPr lang="en-US" b="1" dirty="0"/>
              <a:t>narrow therapeutic range</a:t>
            </a:r>
            <a:r>
              <a:rPr lang="en-US" dirty="0"/>
              <a:t>, such as digoxin and phenytoin, must be given relatively frequently to minimize excessive "peak-and-trough'' fluctuations in blood levels.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602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Determination of Both Dose and Dosage Interval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Both the dose and the dosage interval should be Considered in the dosage regimen calculations.</a:t>
            </a:r>
          </a:p>
          <a:p>
            <a:r>
              <a:rPr lang="en-US" dirty="0"/>
              <a:t>The calculated dosage regimen should maintain the serum drug concentrations between C max And C min</a:t>
            </a:r>
          </a:p>
          <a:p>
            <a:pPr marL="0" indent="0">
              <a:buNone/>
            </a:pPr>
            <a:r>
              <a:rPr lang="en-US" dirty="0"/>
              <a:t>Maximum dosage interval is Calculated by: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257800"/>
            <a:ext cx="3429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8482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Determination of Route of Administration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4906963"/>
          </a:xfrm>
        </p:spPr>
        <p:txBody>
          <a:bodyPr>
            <a:normAutofit/>
          </a:bodyPr>
          <a:lstStyle/>
          <a:p>
            <a:r>
              <a:rPr lang="en-US" dirty="0"/>
              <a:t>Selection of the proper route of administration is an important consideration in drug therapy.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020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152400"/>
            <a:ext cx="8458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600" b="1" dirty="0" smtClean="0"/>
          </a:p>
          <a:p>
            <a:pPr algn="ctr"/>
            <a:endParaRPr lang="en-US" sz="3600" b="1" dirty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/>
          </a:p>
          <a:p>
            <a:pPr algn="ctr"/>
            <a:endParaRPr lang="en-US" sz="3600" b="1" smtClean="0"/>
          </a:p>
          <a:p>
            <a:pPr algn="ctr"/>
            <a:r>
              <a:rPr lang="en-US" sz="3600" b="1" smtClean="0"/>
              <a:t>Applications </a:t>
            </a:r>
            <a:r>
              <a:rPr lang="en-US" sz="3600" b="1" dirty="0"/>
              <a:t>of Pharmacokinetics and Bioavailability in Clinical Situations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0" algn="l"/>
              </a:tabLst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0" algn="l"/>
              </a:tabLst>
            </a:pPr>
            <a:r>
              <a:rPr lang="en-US" alt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Pharmacokinetics of Drug Interactions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Drug interaction is a condition in which a drug alters the activity of another drug when both are concurrently</a:t>
            </a:r>
          </a:p>
          <a:p>
            <a:r>
              <a:rPr lang="en-US" dirty="0"/>
              <a:t>Administered OR by the presence of another substance.</a:t>
            </a:r>
          </a:p>
          <a:p>
            <a:r>
              <a:rPr lang="en-US" dirty="0"/>
              <a:t>Drug interactions may include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1)drug–drug interactions,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2)food–drug interactions , or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3)chemical–drug interactions , such as the interaction of a Drug with alcohol or tobacco</a:t>
            </a:r>
          </a:p>
        </p:txBody>
      </p:sp>
    </p:spTree>
    <p:extLst>
      <p:ext uri="{BB962C8B-B14F-4D97-AF65-F5344CB8AC3E}">
        <p14:creationId xmlns:p14="http://schemas.microsoft.com/office/powerpoint/2010/main" val="3512359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oor's\Desktop\thank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4813"/>
            <a:ext cx="7467600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838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Clinical Pharmacokinetics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The application of pharmacokinetics principles in clinical settings for safe and effective therapeutic management of individual patient.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35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Bioavailability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dirty="0"/>
              <a:t>A measurement of the rate and extent to which therapeutically active moiety is absorbed from the drug product, reaches the systemic circulation and becomes available at the site of action.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915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US" dirty="0"/>
              <a:t>Pharmacokinetics and bioavailability have following</a:t>
            </a:r>
            <a:br>
              <a:rPr lang="en-US" dirty="0"/>
            </a:br>
            <a:r>
              <a:rPr lang="en-US" dirty="0"/>
              <a:t>applications in the clinical situations.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8534400" cy="472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65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Individualization of drug dosage regimen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Definition:</a:t>
            </a:r>
          </a:p>
          <a:p>
            <a:pPr marL="0" indent="0">
              <a:buNone/>
            </a:pPr>
            <a:r>
              <a:rPr lang="en-US" dirty="0"/>
              <a:t>"Adaptation of the dosage regimen in function of the clinical characteristics of the individual, aiming to achieve the best possible therapeutic efficiency at the lowest risk of unwanted effects."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802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Autofit/>
          </a:bodyPr>
          <a:lstStyle/>
          <a:p>
            <a:r>
              <a:rPr lang="en-US" sz="3200" b="1" dirty="0"/>
              <a:t>Individualization of drug dosage regimen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Objective:</a:t>
            </a:r>
          </a:p>
          <a:p>
            <a:r>
              <a:rPr lang="en-US" dirty="0"/>
              <a:t>To produce,</a:t>
            </a:r>
          </a:p>
          <a:p>
            <a:r>
              <a:rPr lang="en-US" dirty="0"/>
              <a:t>Optimum therapeutic response</a:t>
            </a:r>
          </a:p>
          <a:p>
            <a:r>
              <a:rPr lang="en-US" dirty="0"/>
              <a:t>With minimum adverse effects</a:t>
            </a:r>
          </a:p>
          <a:p>
            <a:r>
              <a:rPr lang="en-US" dirty="0"/>
              <a:t>By maintaining serum drug concentration within the therapeutic range</a:t>
            </a:r>
          </a:p>
        </p:txBody>
      </p:sp>
    </p:spTree>
    <p:extLst>
      <p:ext uri="{BB962C8B-B14F-4D97-AF65-F5344CB8AC3E}">
        <p14:creationId xmlns:p14="http://schemas.microsoft.com/office/powerpoint/2010/main" val="1986898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Individualization of drug dosage regimen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Individualization is based on</a:t>
            </a:r>
          </a:p>
          <a:p>
            <a:pPr lvl="0"/>
            <a:r>
              <a:rPr lang="en-GB" sz="2800" dirty="0"/>
              <a:t>Gender, age, weight, body.</a:t>
            </a:r>
          </a:p>
          <a:p>
            <a:pPr lvl="0"/>
            <a:r>
              <a:rPr lang="en-US" sz="2800" dirty="0"/>
              <a:t>Deficient liver- and kidney function or other diseases </a:t>
            </a:r>
          </a:p>
          <a:p>
            <a:pPr lvl="0"/>
            <a:r>
              <a:rPr lang="en-GB" sz="2800" dirty="0"/>
              <a:t>Severity of side effects and patient’s ability to tolerate the drug </a:t>
            </a:r>
            <a:endParaRPr lang="en-US" sz="2800" dirty="0"/>
          </a:p>
          <a:p>
            <a:pPr lvl="0"/>
            <a:r>
              <a:rPr lang="en-US" sz="2800" dirty="0"/>
              <a:t>Genetic factors </a:t>
            </a:r>
          </a:p>
          <a:p>
            <a:pPr lvl="0"/>
            <a:r>
              <a:rPr lang="en-GB" sz="2800" dirty="0"/>
              <a:t>Clinical laboratory analyses </a:t>
            </a:r>
            <a:endParaRPr lang="en-US" sz="2800" dirty="0"/>
          </a:p>
          <a:p>
            <a:pPr lvl="0"/>
            <a:r>
              <a:rPr lang="en-GB" sz="2800" dirty="0"/>
              <a:t>Plasma drug concentration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9085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Therapeutic drug monitoring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638799"/>
          </a:xfrm>
        </p:spPr>
        <p:txBody>
          <a:bodyPr>
            <a:normAutofit/>
          </a:bodyPr>
          <a:lstStyle/>
          <a:p>
            <a:r>
              <a:rPr lang="en-US" sz="2800" dirty="0"/>
              <a:t>The monitoring of concentration of drug in plasma for optimal drug therapy</a:t>
            </a:r>
          </a:p>
          <a:p>
            <a:r>
              <a:rPr lang="en-US" b="1" dirty="0">
                <a:solidFill>
                  <a:srgbClr val="FF0000"/>
                </a:solidFill>
              </a:rPr>
              <a:t>Examples</a:t>
            </a:r>
          </a:p>
          <a:p>
            <a:r>
              <a:rPr lang="en-US" b="1" dirty="0">
                <a:solidFill>
                  <a:srgbClr val="FF0000"/>
                </a:solidFill>
              </a:rPr>
              <a:t>Antibiotics,</a:t>
            </a:r>
          </a:p>
          <a:p>
            <a:r>
              <a:rPr lang="en-US" b="1" dirty="0">
                <a:solidFill>
                  <a:srgbClr val="FF0000"/>
                </a:solidFill>
              </a:rPr>
              <a:t>Anti-epileptic etc.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343401"/>
            <a:ext cx="4800600" cy="2479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112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739</Words>
  <Application>Microsoft Macintosh PowerPoint</Application>
  <PresentationFormat>On-screen Show (4:3)</PresentationFormat>
  <Paragraphs>91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Calibri</vt:lpstr>
      <vt:lpstr>Times New Roman</vt:lpstr>
      <vt:lpstr>Arial</vt:lpstr>
      <vt:lpstr>Office Theme</vt:lpstr>
      <vt:lpstr>PowerPoint Presentation</vt:lpstr>
      <vt:lpstr>PowerPoint Presentation</vt:lpstr>
      <vt:lpstr>Clinical Pharmacokinetics</vt:lpstr>
      <vt:lpstr>Bioavailability </vt:lpstr>
      <vt:lpstr>Pharmacokinetics and bioavailability have following applications in the clinical situations.</vt:lpstr>
      <vt:lpstr>Individualization of drug dosage regimen</vt:lpstr>
      <vt:lpstr>Individualization of drug dosage regimen </vt:lpstr>
      <vt:lpstr>Individualization of drug dosage regimen</vt:lpstr>
      <vt:lpstr>Therapeutic drug monitoring </vt:lpstr>
      <vt:lpstr>Therapeutic drug monitoring</vt:lpstr>
      <vt:lpstr>Therapeutic drug monitoring</vt:lpstr>
      <vt:lpstr>Therapeutic drug monitoring</vt:lpstr>
      <vt:lpstr>Determination of Dose </vt:lpstr>
      <vt:lpstr>Determination of Dose </vt:lpstr>
      <vt:lpstr>Determination of Dose </vt:lpstr>
      <vt:lpstr>Determination of Frequency of Drug Administration</vt:lpstr>
      <vt:lpstr>Determination of Frequency of Drug Administration</vt:lpstr>
      <vt:lpstr>Determination of Both Dose and Dosage Interval </vt:lpstr>
      <vt:lpstr>Determination of Route of Administration </vt:lpstr>
      <vt:lpstr>Pharmacokinetics of Drug Interactions </vt:lpstr>
      <vt:lpstr>PowerPoint Presentation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on</dc:title>
  <dc:creator>ReorientedPharmacist</dc:creator>
  <cp:lastModifiedBy>Microsoft Office User</cp:lastModifiedBy>
  <cp:revision>17</cp:revision>
  <dcterms:created xsi:type="dcterms:W3CDTF">2006-08-16T00:00:00Z</dcterms:created>
  <dcterms:modified xsi:type="dcterms:W3CDTF">2020-03-31T14:30:30Z</dcterms:modified>
</cp:coreProperties>
</file>